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0080625" cy="7559675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1116" y="-9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7D99444-5990-4BAE-B90E-94F53DB0B5EF}" type="slidenum">
              <a:t>‹N°›</a:t>
            </a:fld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16218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29FCD41-1D81-4E57-92FE-9CD509BFFB4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14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fr-F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8E19BC-42E2-4DB3-8DED-E3B466FA2E2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6703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EB96AB-C933-4E19-9E79-258818F3488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77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525D2-3F4F-40EB-8AD1-5E190A3B2E2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62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7AD69F-08EC-40E6-911B-CE9046D061C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18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DEF385-4F12-4C9C-A713-9F0E9D35F8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33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13AAAE-1C9A-485C-BB5E-168F2965A6F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69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513262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26025" y="1979613"/>
            <a:ext cx="4513263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D6F1E4-7808-4437-B328-342FD1506AC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31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673DB4-3F12-4DCD-8C7A-C89D9A6E310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49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98D680-4B3F-4429-805B-ABC52862B7A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68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7223E8-DA1B-4A61-81F2-945D03DF03B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64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317A5D-1E88-4146-B83D-2EDEE4454D7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6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76FAD1-D82C-45B8-A08E-80457670FE3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77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3F269A-E279-4F8F-9BEC-714AACFC662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3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D37755-0C17-4BC7-8780-D0F08148D3C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98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80288" y="360363"/>
            <a:ext cx="2339975" cy="62992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60363" y="360363"/>
            <a:ext cx="6867525" cy="62992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C38ACC-0D9D-43D8-ADEB-78220CB9452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8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A0D37A-E487-46F4-A03C-0119E9B1BEC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41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10CE86-1660-494D-BC9B-5F6997A0B8D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88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17BD83-3D35-477D-8946-49B6743AB43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39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04E3DB-F759-4572-94A8-D7275F7E043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10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6FBF960-D221-4AB6-9648-21E810CB350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80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3715D65-20AA-4EEA-BB5F-C18B2C169B5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57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EF5AA0-CD14-473C-BCBC-9EF356C7EE9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12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fr-FR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fr-FR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fr-FR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fr-FR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fr-FR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fr-FR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fr-FR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fr-FR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fr-FR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fr-FR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E5ECFBB-64D4-446C-B3D4-157538E9787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hangingPunct="0">
        <a:tabLst/>
        <a:defRPr lang="fr-F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fr-F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/>
          <p:cNvSpPr/>
          <p:nvPr/>
        </p:nvSpPr>
        <p:spPr>
          <a:xfrm>
            <a:off x="0" y="180000"/>
            <a:ext cx="9720000" cy="12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3" name="Forme libre 2"/>
          <p:cNvSpPr/>
          <p:nvPr/>
        </p:nvSpPr>
        <p:spPr>
          <a:xfrm>
            <a:off x="7560000" y="6840000"/>
            <a:ext cx="252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4" name="Forme libre 3"/>
          <p:cNvSpPr/>
          <p:nvPr/>
        </p:nvSpPr>
        <p:spPr>
          <a:xfrm>
            <a:off x="900000" y="6840000"/>
            <a:ext cx="64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DC3C7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5" name="Forme libre 4"/>
          <p:cNvSpPr/>
          <p:nvPr/>
        </p:nvSpPr>
        <p:spPr>
          <a:xfrm>
            <a:off x="180000" y="6840000"/>
            <a:ext cx="54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44336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6" name="Espace réservé du titre 5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  <p:sp>
        <p:nvSpPr>
          <p:cNvPr id="7" name="Espace réservé du texte 6"/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28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Espace réservé de la date 7"/>
          <p:cNvSpPr txBox="1">
            <a:spLocks noGrp="1"/>
          </p:cNvSpPr>
          <p:nvPr>
            <p:ph type="dt" sz="half" idx="2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l" hangingPunct="0">
              <a:buNone/>
              <a:tabLst/>
              <a:defRPr lang="fr-FR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9" name="Espace réservé du pied de page 8"/>
          <p:cNvSpPr txBox="1">
            <a:spLocks noGrp="1"/>
          </p:cNvSpPr>
          <p:nvPr>
            <p:ph type="ftr" sz="quarter" idx="3"/>
          </p:nvPr>
        </p:nvSpPr>
        <p:spPr>
          <a:xfrm>
            <a:off x="1080000" y="6840000"/>
            <a:ext cx="630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ctr" hangingPunct="0">
              <a:buNone/>
              <a:tabLst/>
              <a:defRPr lang="fr-FR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10" name="Espace réservé du numéro de diapositive 9"/>
          <p:cNvSpPr txBox="1">
            <a:spLocks noGrp="1"/>
          </p:cNvSpPr>
          <p:nvPr>
            <p:ph type="sldNum" sz="quarter" idx="4"/>
          </p:nvPr>
        </p:nvSpPr>
        <p:spPr>
          <a:xfrm>
            <a:off x="180000" y="6840000"/>
            <a:ext cx="540000" cy="54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txBody>
          <a:bodyPr lIns="0" tIns="0" rIns="0" bIns="0" anchor="ctr" anchorCtr="0"/>
          <a:lstStyle>
            <a:lvl1pPr lvl="0" algn="ctr" hangingPunct="0">
              <a:buNone/>
              <a:tabLst/>
              <a:defRPr lang="fr-FR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79B7D024-4B71-4F9D-9DB1-05F37346114B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hangingPunct="1">
        <a:tabLst/>
        <a:defRPr lang="fr-FR" sz="32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hangingPunct="1">
        <a:spcBef>
          <a:spcPts val="0"/>
        </a:spcBef>
        <a:spcAft>
          <a:spcPts val="1142"/>
        </a:spcAft>
        <a:tabLst/>
        <a:defRPr lang="fr-FR" sz="2600" b="1" i="0" u="none" strike="noStrike" kern="1200" cap="none">
          <a:ln>
            <a:noFill/>
          </a:ln>
          <a:solidFill>
            <a:srgbClr val="1C1C1C"/>
          </a:solidFill>
          <a:latin typeface="Source Sans Pro Semibold" pitchFamily="34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FC86F8C-A064-444C-B7BE-18EC389D5646}" type="datetimeFigureOut">
              <a:t>10/09/2018</a:t>
            </a:fld>
            <a:endParaRPr lang="fr-FR"/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7AC03D-88D0-4FFD-BC30-E65226182CD7}" type="slidenum">
              <a:t>1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60000" y="-216000"/>
            <a:ext cx="9360000" cy="2088000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fr-FR"/>
              <a:t>ST50 : Stage longue durée - </a:t>
            </a:r>
            <a:br>
              <a:rPr lang="fr-FR"/>
            </a:br>
            <a:r>
              <a:rPr lang="fr-FR"/>
              <a:t>	Cycle ingénieur</a:t>
            </a:r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>
          <a:xfrm>
            <a:off x="360000" y="1980000"/>
            <a:ext cx="9180000" cy="4139595"/>
          </a:xfrm>
        </p:spPr>
        <p:txBody>
          <a:bodyPr anchor="t" anchorCtr="0"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lvl="0" algn="l"/>
            <a:r>
              <a:rPr lang="fr-FR" sz="3200" dirty="0">
                <a:latin typeface="Source Sans Pro Light" pitchFamily="34"/>
              </a:rPr>
              <a:t>Contrôle </a:t>
            </a:r>
            <a:r>
              <a:rPr lang="fr-FR" sz="3200" dirty="0" err="1">
                <a:latin typeface="Source Sans Pro Light" pitchFamily="34"/>
              </a:rPr>
              <a:t>haptique</a:t>
            </a:r>
            <a:r>
              <a:rPr lang="fr-FR" sz="3200" dirty="0">
                <a:latin typeface="Source Sans Pro Light" pitchFamily="34"/>
              </a:rPr>
              <a:t> et asservissement de la mécanique des pianos à queue de concert.</a:t>
            </a:r>
          </a:p>
          <a:p>
            <a:pPr lvl="0" algn="l"/>
            <a:endParaRPr lang="fr-FR" sz="2000" b="0" dirty="0">
              <a:latin typeface="Source Sans Pro Light" pitchFamily="34"/>
            </a:endParaRPr>
          </a:p>
          <a:p>
            <a:pPr lvl="0" algn="l"/>
            <a:r>
              <a:rPr lang="fr-FR" b="0" dirty="0">
                <a:latin typeface="Source Sans Pro Light" pitchFamily="34"/>
              </a:rPr>
              <a:t>Professeur </a:t>
            </a:r>
            <a:r>
              <a:rPr lang="fr-FR" b="0" dirty="0" smtClean="0">
                <a:latin typeface="Source Sans Pro Light" pitchFamily="34"/>
              </a:rPr>
              <a:t>suiveur : </a:t>
            </a:r>
            <a:r>
              <a:rPr lang="fr-FR" b="0" dirty="0">
                <a:latin typeface="Source Sans Pro Light" pitchFamily="34"/>
              </a:rPr>
              <a:t>GECHTER Franck</a:t>
            </a:r>
          </a:p>
          <a:p>
            <a:pPr lvl="0" algn="l"/>
            <a:r>
              <a:rPr lang="fr-FR" b="0" dirty="0">
                <a:latin typeface="Source Sans Pro Light" pitchFamily="34"/>
              </a:rPr>
              <a:t>Tuteur de stage 	 </a:t>
            </a:r>
            <a:r>
              <a:rPr lang="fr-FR" b="0" dirty="0" smtClean="0">
                <a:latin typeface="Source Sans Pro Light" pitchFamily="34"/>
              </a:rPr>
              <a:t>: </a:t>
            </a:r>
            <a:r>
              <a:rPr lang="fr-FR" b="0" dirty="0">
                <a:latin typeface="Source Sans Pro Light" pitchFamily="34"/>
              </a:rPr>
              <a:t>LEBBOLO Hervé</a:t>
            </a:r>
          </a:p>
          <a:p>
            <a:pPr lvl="0" algn="l"/>
            <a:r>
              <a:rPr lang="fr-FR" b="0" dirty="0">
                <a:latin typeface="Source Sans Pro Light" pitchFamily="34"/>
              </a:rPr>
              <a:t>Elève 		</a:t>
            </a:r>
            <a:r>
              <a:rPr lang="fr-FR" b="0" dirty="0" smtClean="0">
                <a:latin typeface="Source Sans Pro Light" pitchFamily="34"/>
              </a:rPr>
              <a:t> : </a:t>
            </a:r>
            <a:r>
              <a:rPr lang="fr-FR" b="0" dirty="0">
                <a:latin typeface="Source Sans Pro Light" pitchFamily="34"/>
              </a:rPr>
              <a:t>ROMET Pierre - </a:t>
            </a:r>
            <a:r>
              <a:rPr lang="fr-FR" sz="1800" b="0" dirty="0">
                <a:latin typeface="Source Sans Pro Light" pitchFamily="34"/>
              </a:rPr>
              <a:t>Département Informatique</a:t>
            </a:r>
          </a:p>
          <a:p>
            <a:pPr lvl="0" algn="l"/>
            <a:endParaRPr lang="fr-FR" b="0" dirty="0">
              <a:latin typeface="Source Sans Pro Light" pitchFamily="34"/>
            </a:endParaRPr>
          </a:p>
          <a:p>
            <a:pPr lvl="0" algn="l"/>
            <a:endParaRPr lang="fr-FR" b="0" dirty="0">
              <a:latin typeface="Source Sans Pro Light" pitchFamily="34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37640" y="5220000"/>
            <a:ext cx="3002759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28000" y="4752000"/>
            <a:ext cx="3500279" cy="194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EF65672-2C11-448A-A7F0-59A4ECE13D9B}" type="datetimeFigureOut">
              <a:t>10/09/2018</a:t>
            </a:fld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12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821533-1803-4E6F-8028-6F29B981B8F2}" type="slidenum">
              <a:t>10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latin typeface="Source Sans Pro Semibold" pitchFamily="34"/>
              </a:rPr>
              <a:t>Le projet « CHAMP » </a:t>
            </a:r>
            <a:r>
              <a:rPr lang="fr-FR" sz="2600">
                <a:latin typeface="Source Sans Pro Semibold" pitchFamily="34"/>
              </a:rPr>
              <a:t>- Manipulation n°1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15999" y="1473119"/>
            <a:ext cx="6156000" cy="217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0000" y="3673439"/>
            <a:ext cx="2304000" cy="136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0000" y="5112000"/>
            <a:ext cx="2376000" cy="158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096000" y="3674879"/>
            <a:ext cx="2536560" cy="129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168000" y="5081400"/>
            <a:ext cx="2529719" cy="16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263999" y="3459240"/>
            <a:ext cx="2736000" cy="158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267600" y="5112000"/>
            <a:ext cx="2732400" cy="164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FD23872-4F06-4CB3-8B44-F2597C12D98D}" type="datetimeFigureOut">
              <a:t>10/09/2018</a:t>
            </a:fld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12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4582F6-9FD8-43C7-A76D-D6858045328D}" type="slidenum">
              <a:t>11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spcAft>
                <a:spcPts val="1142"/>
              </a:spcAft>
              <a:buNone/>
            </a:pPr>
            <a:r>
              <a:rPr lang="fr-FR">
                <a:latin typeface="Source Sans Pro Semibold" pitchFamily="34"/>
              </a:rPr>
              <a:t>Le projet « CHAMP » </a:t>
            </a:r>
            <a:r>
              <a:rPr lang="fr-FR" sz="2600">
                <a:latin typeface="Source Sans Pro Semibold" pitchFamily="34"/>
              </a:rPr>
              <a:t>- Manipulation n°2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28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9pPr>
          </a:lstStyle>
          <a:p>
            <a:pPr lvl="0"/>
            <a:endParaRPr lang="fr-FR"/>
          </a:p>
          <a:p>
            <a:pPr lvl="0"/>
            <a:endParaRPr lang="fr-FR" sz="3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11399" y="1512000"/>
            <a:ext cx="56646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088000" y="3982680"/>
            <a:ext cx="2144880" cy="127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6000" y="5400000"/>
            <a:ext cx="215748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096000" y="5400000"/>
            <a:ext cx="21600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976000" y="4320000"/>
            <a:ext cx="3712680" cy="184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304280" y="3457080"/>
            <a:ext cx="7551720" cy="64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B8A026-80CF-4515-A650-4663205648AE}" type="datetimeFigureOut">
              <a:t>10/09/2018</a:t>
            </a:fld>
            <a:endParaRPr lang="fr-FR"/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69D86F-B40D-4CA7-A8BE-9649914EA049}" type="slidenum">
              <a:t>12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spcAft>
                <a:spcPts val="1142"/>
              </a:spcAft>
              <a:buNone/>
            </a:pPr>
            <a:r>
              <a:rPr lang="fr-FR">
                <a:latin typeface="Source Sans Pro Semibold" pitchFamily="34"/>
              </a:rPr>
              <a:t>Le projet « CHAMP » </a:t>
            </a:r>
            <a:r>
              <a:rPr lang="fr-FR" sz="2600">
                <a:latin typeface="Source Sans Pro Semibold" pitchFamily="34"/>
              </a:rPr>
              <a:t>- Asservissement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28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9pPr>
          </a:lstStyle>
          <a:p>
            <a:pPr lvl="0"/>
            <a:endParaRPr lang="fr-FR"/>
          </a:p>
          <a:p>
            <a:pPr lvl="0"/>
            <a:endParaRPr lang="fr-FR" sz="3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0000" y="1655999"/>
            <a:ext cx="5400000" cy="2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11720" y="4212000"/>
            <a:ext cx="540828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74B1750-2180-4340-ACE8-3ED61E25C1E1}" type="datetimeFigureOut">
              <a:t>10/09/2018</a:t>
            </a:fld>
            <a:endParaRPr lang="fr-FR"/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7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4AFDD2-EBDD-4AAF-A178-29239E20EDAF}" type="slidenum">
              <a:t>13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spcAft>
                <a:spcPts val="1142"/>
              </a:spcAft>
              <a:buNone/>
            </a:pPr>
            <a:r>
              <a:rPr lang="fr-FR">
                <a:latin typeface="Source Sans Pro Semibold" pitchFamily="34"/>
              </a:rPr>
              <a:t>Le projet « CHAMP » </a:t>
            </a:r>
            <a:r>
              <a:rPr lang="fr-FR" sz="2600">
                <a:latin typeface="Source Sans Pro Semibold" pitchFamily="34"/>
              </a:rPr>
              <a:t>- Asservissement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8000" y="1584000"/>
            <a:ext cx="5760000" cy="24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30880" y="4104000"/>
            <a:ext cx="4641120" cy="273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572F9-101D-42D7-91AD-ACEC6E7454EE}" type="datetimeFigureOut">
              <a:t>10/09/2018</a:t>
            </a:fld>
            <a:endParaRPr lang="fr-FR"/>
          </a:p>
        </p:txBody>
      </p:sp>
      <p:sp>
        <p:nvSpPr>
          <p:cNvPr id="1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1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298029-484C-4B6D-8594-F964EDBCE1A3}" type="slidenum">
              <a:t>14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000"/>
              <a:t>Conclusion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288000" y="1368000"/>
            <a:ext cx="3816000" cy="5256000"/>
            <a:chOff x="288000" y="1368000"/>
            <a:chExt cx="3816000" cy="5256000"/>
          </a:xfrm>
        </p:grpSpPr>
        <p:pic>
          <p:nvPicPr>
            <p:cNvPr id="4" name="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40440" y="1368000"/>
              <a:ext cx="3140279" cy="318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47120" y="4627080"/>
              <a:ext cx="1393199" cy="1734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"/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775520" y="4258800"/>
              <a:ext cx="2328480" cy="236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ZoneTexte 6"/>
            <p:cNvSpPr txBox="1"/>
            <p:nvPr/>
          </p:nvSpPr>
          <p:spPr>
            <a:xfrm>
              <a:off x="1423799" y="3916440"/>
              <a:ext cx="1839240" cy="670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4400" b="1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VHDL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288000" y="3667320"/>
              <a:ext cx="3751200" cy="2628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57240">
              <a:solidFill>
                <a:srgbClr val="FF6600"/>
              </a:solidFill>
              <a:custDash>
                <a:ds d="159748" sp="100000"/>
              </a:custDash>
            </a:ln>
            <a:effectLst>
              <a:outerShdw dist="101823" dir="2700000" algn="tl">
                <a:srgbClr val="808080"/>
              </a:outerShdw>
            </a:effectLst>
          </p:spPr>
          <p:txBody>
            <a:bodyPr wrap="none" lIns="118440" tIns="73440" rIns="118440" bIns="7344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pic>
        <p:nvPicPr>
          <p:cNvPr id="9" name="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752000" y="1912680"/>
            <a:ext cx="4752000" cy="247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415040" y="4908600"/>
            <a:ext cx="2496960" cy="10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056000" y="4896000"/>
            <a:ext cx="2688120" cy="16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DE6BC6-75AC-4E30-96E3-5685F19E3F4C}" type="datetimeFigureOut">
              <a:t>10/09/2018</a:t>
            </a:fld>
            <a:endParaRPr lang="fr-FR"/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1A49B3-D2A9-4CBE-A5D0-1569B2E582EE}" type="slidenum">
              <a:t>15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60000" y="-216000"/>
            <a:ext cx="9360000" cy="2088000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fr-FR"/>
              <a:t>Merci de votre attention</a:t>
            </a:r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>
          <a:xfrm>
            <a:off x="288000" y="1870199"/>
            <a:ext cx="9180000" cy="4047262"/>
          </a:xfrm>
        </p:spPr>
        <p:txBody>
          <a:bodyPr anchor="t" anchorCtr="0"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lvl="0" algn="l"/>
            <a:r>
              <a:rPr lang="fr-FR" dirty="0">
                <a:latin typeface="Source Sans Pro Light" pitchFamily="34"/>
              </a:rPr>
              <a:t>ST50 : Stage longue durée - Cycle </a:t>
            </a:r>
            <a:r>
              <a:rPr lang="fr-FR" dirty="0" smtClean="0">
                <a:latin typeface="Source Sans Pro Light" pitchFamily="34"/>
              </a:rPr>
              <a:t>ingénieur</a:t>
            </a:r>
            <a:endParaRPr lang="fr-FR" sz="2200" dirty="0">
              <a:latin typeface="Source Sans Pro Light" pitchFamily="34"/>
            </a:endParaRPr>
          </a:p>
          <a:p>
            <a:pPr lvl="0" algn="l"/>
            <a:r>
              <a:rPr lang="fr-FR" dirty="0">
                <a:latin typeface="Source Sans Pro Light" pitchFamily="34"/>
              </a:rPr>
              <a:t>Contrôle </a:t>
            </a:r>
            <a:r>
              <a:rPr lang="fr-FR" dirty="0" err="1">
                <a:latin typeface="Source Sans Pro Light" pitchFamily="34"/>
              </a:rPr>
              <a:t>haptique</a:t>
            </a:r>
            <a:r>
              <a:rPr lang="fr-FR" dirty="0">
                <a:latin typeface="Source Sans Pro Light" pitchFamily="34"/>
              </a:rPr>
              <a:t> et asservissement de la mécanique des pianos à queue de concert</a:t>
            </a:r>
            <a:r>
              <a:rPr lang="fr-FR" dirty="0" smtClean="0">
                <a:latin typeface="Source Sans Pro Light" pitchFamily="34"/>
              </a:rPr>
              <a:t>.</a:t>
            </a:r>
            <a:endParaRPr lang="fr-FR" sz="2200" b="0" dirty="0">
              <a:latin typeface="Source Sans Pro Light" pitchFamily="34"/>
            </a:endParaRPr>
          </a:p>
          <a:p>
            <a:pPr lvl="0" algn="l"/>
            <a:r>
              <a:rPr lang="fr-FR" b="0" dirty="0">
                <a:latin typeface="Source Sans Pro Light" pitchFamily="34"/>
              </a:rPr>
              <a:t>Professeur suiveur </a:t>
            </a:r>
            <a:r>
              <a:rPr lang="fr-FR" b="0" dirty="0" smtClean="0">
                <a:latin typeface="Source Sans Pro Light" pitchFamily="34"/>
              </a:rPr>
              <a:t>	: </a:t>
            </a:r>
            <a:r>
              <a:rPr lang="fr-FR" b="0" dirty="0">
                <a:latin typeface="Source Sans Pro Light" pitchFamily="34"/>
              </a:rPr>
              <a:t>GECHTER Franck</a:t>
            </a:r>
          </a:p>
          <a:p>
            <a:pPr lvl="0" algn="l"/>
            <a:r>
              <a:rPr lang="fr-FR" b="0" dirty="0">
                <a:latin typeface="Source Sans Pro Light" pitchFamily="34"/>
              </a:rPr>
              <a:t>Tuteur de stage 		: LEBBOLO Hervé</a:t>
            </a:r>
          </a:p>
          <a:p>
            <a:pPr lvl="0" algn="l"/>
            <a:r>
              <a:rPr lang="fr-FR" b="0" dirty="0">
                <a:latin typeface="Source Sans Pro Light" pitchFamily="34"/>
              </a:rPr>
              <a:t>Elève 			</a:t>
            </a:r>
            <a:r>
              <a:rPr lang="fr-FR" b="0" dirty="0" smtClean="0">
                <a:latin typeface="Source Sans Pro Light" pitchFamily="34"/>
              </a:rPr>
              <a:t>: </a:t>
            </a:r>
            <a:r>
              <a:rPr lang="fr-FR" b="0" dirty="0">
                <a:latin typeface="Source Sans Pro Light" pitchFamily="34"/>
              </a:rPr>
              <a:t>ROMET Pierre - </a:t>
            </a:r>
            <a:r>
              <a:rPr lang="fr-FR" sz="1800" b="0" dirty="0">
                <a:latin typeface="Source Sans Pro Light" pitchFamily="34"/>
              </a:rPr>
              <a:t>Département Informatique</a:t>
            </a:r>
          </a:p>
          <a:p>
            <a:pPr lvl="0" algn="l"/>
            <a:endParaRPr lang="fr-FR" b="0" dirty="0">
              <a:latin typeface="Source Sans Pro Light" pitchFamily="34"/>
            </a:endParaRPr>
          </a:p>
          <a:p>
            <a:pPr lvl="0" algn="l"/>
            <a:endParaRPr lang="fr-FR" b="0" dirty="0">
              <a:latin typeface="Source Sans Pro Light" pitchFamily="34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37640" y="5220000"/>
            <a:ext cx="3002759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28000" y="4752000"/>
            <a:ext cx="3500279" cy="194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DB4C892-0293-4192-B344-7EBD6F4525BE}" type="datetimeFigureOut">
              <a:t>10/09/2018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8230EA-981B-4807-BE66-D4132C76CB93}" type="slidenum">
              <a:t>2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3600"/>
              <a:t>Sommaire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28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9pPr>
          </a:lstStyle>
          <a:p>
            <a:pPr lvl="0"/>
            <a:endParaRPr lang="fr-FR"/>
          </a:p>
          <a:p>
            <a:pPr lvl="0">
              <a:buSzPct val="45000"/>
              <a:buFont typeface="StarSymbol"/>
              <a:buChar char="●"/>
            </a:pPr>
            <a:r>
              <a:rPr lang="fr-FR" sz="3200"/>
              <a:t>Présentation du laboratoire</a:t>
            </a:r>
          </a:p>
          <a:p>
            <a:pPr lvl="0">
              <a:buSzPct val="45000"/>
              <a:buFont typeface="StarSymbol"/>
              <a:buChar char="●"/>
            </a:pPr>
            <a:endParaRPr lang="fr-FR" sz="200"/>
          </a:p>
          <a:p>
            <a:pPr lvl="0">
              <a:buSzPct val="45000"/>
              <a:buFont typeface="StarSymbol"/>
              <a:buChar char="●"/>
            </a:pPr>
            <a:r>
              <a:rPr lang="fr-FR" sz="3200"/>
              <a:t>Mon projet : « Contrôle haptique et asservissement de la mécanique des pianos à queue de concert »</a:t>
            </a:r>
          </a:p>
          <a:p>
            <a:pPr lvl="0">
              <a:buSzPct val="45000"/>
              <a:buFont typeface="StarSymbol"/>
              <a:buChar char="●"/>
            </a:pPr>
            <a:endParaRPr lang="fr-FR" sz="200"/>
          </a:p>
          <a:p>
            <a:pPr lvl="0">
              <a:buSzPct val="45000"/>
              <a:buFont typeface="StarSymbol"/>
              <a:buChar char="●"/>
            </a:pPr>
            <a:r>
              <a:rPr lang="fr-FR" sz="3200"/>
              <a:t>Retour sur le stage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AAE1AD7-202A-4B0D-A8F1-5FFFFE8C3D17}" type="datetimeFigureOut">
              <a:t>10/09/2018</a:t>
            </a:fld>
            <a:endParaRPr lang="fr-FR"/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3A1DE3-1E68-4EDF-A7B3-DE8BABA7E281}" type="slidenum">
              <a:t>3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spcAft>
                <a:spcPts val="1142"/>
              </a:spcAft>
              <a:buNone/>
            </a:pPr>
            <a:r>
              <a:rPr lang="fr-FR"/>
              <a:t>Présentation du laboratoire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28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9pPr>
          </a:lstStyle>
          <a:p>
            <a:pPr lvl="0"/>
            <a:endParaRPr lang="fr-FR"/>
          </a:p>
          <a:p>
            <a:pPr lvl="0"/>
            <a:endParaRPr lang="fr-FR" sz="3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22920" y="2448000"/>
            <a:ext cx="453708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63999" y="2775600"/>
            <a:ext cx="218160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BDE8F49-EE5C-4434-846F-4632B3D55E1E}" type="datetimeFigureOut">
              <a:t>10/09/2018</a:t>
            </a:fld>
            <a:endParaRPr lang="fr-FR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E18929-6D2D-46F6-AFC6-6C3F8C2EC359}" type="slidenum">
              <a:t>4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spcAft>
                <a:spcPts val="1142"/>
              </a:spcAft>
              <a:buNone/>
            </a:pPr>
            <a:r>
              <a:rPr lang="fr-FR"/>
              <a:t>Présentation du laboratoire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44000" y="2592000"/>
            <a:ext cx="2448000" cy="1594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5022360" y="1712160"/>
            <a:ext cx="5040000" cy="951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Asymétrie matière/antimatière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T2K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32000" y="1688399"/>
            <a:ext cx="3744720" cy="2271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1142"/>
              </a:spcAft>
              <a:buNone/>
              <a:tabLst/>
            </a:pPr>
            <a:r>
              <a:rPr lang="fr-FR" sz="2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Masses et intéractions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1142"/>
              </a:spcAft>
              <a:buNone/>
              <a:tabLst/>
            </a:pPr>
            <a:r>
              <a:rPr lang="fr-FR" sz="2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Fondamentales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ATLAS</a:t>
            </a:r>
            <a:r>
              <a:rPr lang="fr-FR" sz="2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	</a:t>
            </a:r>
            <a:r>
              <a:rPr lang="fr-FR" sz="20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000" b="1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000" b="1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000" b="1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000" b="1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48320" y="2228760"/>
            <a:ext cx="2191680" cy="1515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432000" y="4536000"/>
            <a:ext cx="2448720" cy="1584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1142"/>
              </a:spcAft>
              <a:buNone/>
              <a:tabLst/>
            </a:pPr>
            <a:r>
              <a:rPr lang="fr-FR" sz="2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Rayonnement cosmique et matière noire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1142"/>
              </a:spcAft>
              <a:buNone/>
              <a:tabLst/>
            </a:pPr>
            <a:r>
              <a:rPr lang="fr-FR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DAMIC</a:t>
            </a:r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880000" y="4464000"/>
            <a:ext cx="1968840" cy="23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5040000" y="3990600"/>
            <a:ext cx="5040000" cy="85751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1142"/>
              </a:spcAft>
              <a:buNone/>
              <a:tabLst/>
            </a:pPr>
            <a:r>
              <a:rPr lang="fr-FR" sz="2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Cosmologie et énergie noire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1142"/>
              </a:spcAft>
              <a:buNone/>
              <a:tabLst/>
            </a:pPr>
            <a:r>
              <a:rPr lang="fr-FR" sz="2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				</a:t>
            </a:r>
            <a:r>
              <a:rPr lang="fr-FR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LSST</a:t>
            </a:r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751000" y="4905720"/>
            <a:ext cx="3391200" cy="178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F91E286-CA2F-4DAD-89F8-52E38D2940B0}" type="datetimeFigureOut">
              <a:t>10/09/2018</a:t>
            </a:fld>
            <a:endParaRPr lang="fr-FR"/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10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E336BEF-0AD3-4E0C-BA5F-D26D4F03ED17}" type="slidenum">
              <a:t>5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spcAft>
                <a:spcPts val="1142"/>
              </a:spcAft>
              <a:buNone/>
            </a:pPr>
            <a:r>
              <a:rPr lang="fr-FR">
                <a:latin typeface="Source Sans Pro Semibold" pitchFamily="34"/>
              </a:rPr>
              <a:t>Le projet « CHAMP »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28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9pPr>
          </a:lstStyle>
          <a:p>
            <a:pPr lvl="0"/>
            <a:endParaRPr lang="fr-FR"/>
          </a:p>
          <a:p>
            <a:pPr lvl="0"/>
            <a:endParaRPr lang="fr-FR" sz="3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2248200"/>
            <a:ext cx="7488000" cy="40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76000" y="1655999"/>
            <a:ext cx="2203199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063999" y="2880000"/>
            <a:ext cx="1576080" cy="15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920000" y="4644000"/>
            <a:ext cx="2015999" cy="20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2A754CE-D0B8-4C32-89B5-E626C6C352AE}" type="datetimeFigureOut">
              <a:t>10/09/2018</a:t>
            </a:fld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12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B6DBD4-7218-4A46-B777-6FA230B4C9EA}" type="slidenum">
              <a:t>6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spcAft>
                <a:spcPts val="1142"/>
              </a:spcAft>
              <a:buNone/>
            </a:pPr>
            <a:r>
              <a:rPr lang="fr-FR">
                <a:latin typeface="Source Sans Pro Semibold" pitchFamily="34"/>
              </a:rPr>
              <a:t>Le projet « CHAMP » </a:t>
            </a:r>
            <a:r>
              <a:rPr lang="fr-FR" sz="2600">
                <a:latin typeface="Source Sans Pro Semibold" pitchFamily="34"/>
              </a:rPr>
              <a:t>-</a:t>
            </a:r>
            <a:r>
              <a:rPr lang="fr-FR">
                <a:latin typeface="Source Sans Pro Semibold" pitchFamily="34"/>
              </a:rPr>
              <a:t> </a:t>
            </a:r>
            <a:r>
              <a:rPr lang="fr-FR" sz="2600">
                <a:latin typeface="Source Sans Pro Semibold" pitchFamily="34"/>
              </a:rPr>
              <a:t>Introduction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28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9pPr>
          </a:lstStyle>
          <a:p>
            <a:pPr lvl="0"/>
            <a:endParaRPr lang="fr-FR"/>
          </a:p>
          <a:p>
            <a:pPr lvl="0"/>
            <a:endParaRPr lang="fr-FR" sz="3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67319" y="2844360"/>
            <a:ext cx="7996680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e libre 4"/>
          <p:cNvSpPr/>
          <p:nvPr/>
        </p:nvSpPr>
        <p:spPr>
          <a:xfrm rot="1138200">
            <a:off x="3864917" y="4531603"/>
            <a:ext cx="145440" cy="117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20000" y="1728000"/>
            <a:ext cx="2101320" cy="14882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rme libre 6"/>
          <p:cNvSpPr/>
          <p:nvPr/>
        </p:nvSpPr>
        <p:spPr>
          <a:xfrm rot="2205000">
            <a:off x="3754672" y="5164584"/>
            <a:ext cx="2626200" cy="16056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F9A870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orme libre 7"/>
          <p:cNvSpPr/>
          <p:nvPr/>
        </p:nvSpPr>
        <p:spPr>
          <a:xfrm rot="3714600">
            <a:off x="914382" y="3389183"/>
            <a:ext cx="1601640" cy="4219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F9A870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88000" y="1584000"/>
            <a:ext cx="204804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2AE495A-3DF1-4BCD-9CAA-E3035389403B}" type="datetimeFigureOut">
              <a:t>10/09/2018</a:t>
            </a:fld>
            <a:endParaRPr lang="fr-FR"/>
          </a:p>
        </p:txBody>
      </p:sp>
      <p:sp>
        <p:nvSpPr>
          <p:cNvPr id="3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3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96E31F-21EE-4123-A4C4-DAC100340F4A}" type="slidenum">
              <a:t>7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spcAft>
                <a:spcPts val="1142"/>
              </a:spcAft>
              <a:buNone/>
            </a:pPr>
            <a:r>
              <a:rPr lang="fr-FR">
                <a:latin typeface="Source Sans Pro Semibold" pitchFamily="34"/>
              </a:rPr>
              <a:t>Le projet « CHAMP » </a:t>
            </a:r>
            <a:r>
              <a:rPr lang="fr-FR" sz="2600">
                <a:latin typeface="Source Sans Pro Semibold" pitchFamily="34"/>
              </a:rPr>
              <a:t>- Introduction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28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9pPr>
          </a:lstStyle>
          <a:p>
            <a:pPr lvl="0"/>
            <a:endParaRPr lang="fr-FR"/>
          </a:p>
          <a:p>
            <a:pPr lvl="0"/>
            <a:endParaRPr lang="fr-FR" sz="3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83919" y="4608000"/>
            <a:ext cx="3367440" cy="20941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ce réservé du texte 4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28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9pPr>
          </a:lstStyle>
          <a:p>
            <a:pPr lvl="0"/>
            <a:endParaRPr lang="fr-FR"/>
          </a:p>
          <a:p>
            <a:pPr lvl="0"/>
            <a:endParaRPr lang="fr-FR" sz="3200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00000" y="4603320"/>
            <a:ext cx="3384000" cy="2103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e 6"/>
          <p:cNvGrpSpPr/>
          <p:nvPr/>
        </p:nvGrpSpPr>
        <p:grpSpPr>
          <a:xfrm>
            <a:off x="790559" y="1773719"/>
            <a:ext cx="2679840" cy="1977480"/>
            <a:chOff x="790559" y="1773719"/>
            <a:chExt cx="2679840" cy="1977480"/>
          </a:xfrm>
        </p:grpSpPr>
        <p:pic>
          <p:nvPicPr>
            <p:cNvPr id="8" name=""/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790559" y="1935000"/>
              <a:ext cx="413640" cy="1655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e 8"/>
            <p:cNvGrpSpPr/>
            <p:nvPr/>
          </p:nvGrpSpPr>
          <p:grpSpPr>
            <a:xfrm>
              <a:off x="2050199" y="2115000"/>
              <a:ext cx="720000" cy="828000"/>
              <a:chOff x="2050199" y="2115000"/>
              <a:chExt cx="720000" cy="828000"/>
            </a:xfrm>
          </p:grpSpPr>
          <p:pic>
            <p:nvPicPr>
              <p:cNvPr id="10" name=""/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2050199" y="211500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Forme libre 10"/>
              <p:cNvSpPr/>
              <p:nvPr/>
            </p:nvSpPr>
            <p:spPr>
              <a:xfrm>
                <a:off x="2122200" y="2799000"/>
                <a:ext cx="144000" cy="14400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1708200" y="1773719"/>
              <a:ext cx="1434960" cy="305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Accélération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492919" y="3231000"/>
              <a:ext cx="1977480" cy="5201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Marteau retenu</a:t>
              </a:r>
            </a:p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→ Corde étouffée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3834000" y="1782720"/>
            <a:ext cx="2574000" cy="1977479"/>
            <a:chOff x="3834000" y="1782720"/>
            <a:chExt cx="2574000" cy="1977479"/>
          </a:xfrm>
        </p:grpSpPr>
        <p:grpSp>
          <p:nvGrpSpPr>
            <p:cNvPr id="15" name="Groupe 14"/>
            <p:cNvGrpSpPr/>
            <p:nvPr/>
          </p:nvGrpSpPr>
          <p:grpSpPr>
            <a:xfrm>
              <a:off x="3834000" y="1782720"/>
              <a:ext cx="2352600" cy="1817279"/>
              <a:chOff x="3834000" y="1782720"/>
              <a:chExt cx="2352600" cy="1817279"/>
            </a:xfrm>
          </p:grpSpPr>
          <p:pic>
            <p:nvPicPr>
              <p:cNvPr id="16" name=""/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3834000" y="1944000"/>
                <a:ext cx="413640" cy="165599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" name="Groupe 16"/>
              <p:cNvGrpSpPr/>
              <p:nvPr/>
            </p:nvGrpSpPr>
            <p:grpSpPr>
              <a:xfrm>
                <a:off x="5093640" y="2124000"/>
                <a:ext cx="720000" cy="828000"/>
                <a:chOff x="5093640" y="2124000"/>
                <a:chExt cx="720000" cy="828000"/>
              </a:xfrm>
            </p:grpSpPr>
            <p:pic>
              <p:nvPicPr>
                <p:cNvPr id="18" name=""/>
                <p:cNvPicPr>
                  <a:picLocks noChangeAspect="1"/>
                </p:cNvPicPr>
                <p:nvPr/>
              </p:nvPicPr>
              <p:blipFill>
                <a:blip r:embed="rId6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5093640" y="212400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" name="Forme libre 18"/>
                <p:cNvSpPr/>
                <p:nvPr/>
              </p:nvSpPr>
              <p:spPr>
                <a:xfrm>
                  <a:off x="5165640" y="2808000"/>
                  <a:ext cx="144000" cy="14400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729FCF"/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fr-FR" sz="1800" b="0" i="0" u="none" strike="noStrike" kern="1200" cap="none">
                    <a:ln>
                      <a:noFill/>
                    </a:ln>
                    <a:latin typeface="Liberation Sans" pitchFamily="18"/>
                    <a:ea typeface="Noto Sans CJK SC Regular" pitchFamily="2"/>
                    <a:cs typeface="FreeSans" pitchFamily="2"/>
                  </a:endParaRPr>
                </a:p>
              </p:txBody>
            </p:sp>
          </p:grpSp>
          <p:sp>
            <p:nvSpPr>
              <p:cNvPr id="20" name="ZoneTexte 19"/>
              <p:cNvSpPr txBox="1"/>
              <p:nvPr/>
            </p:nvSpPr>
            <p:spPr>
              <a:xfrm>
                <a:off x="4751640" y="1782720"/>
                <a:ext cx="1434960" cy="305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Ctr="0" compatLnSpc="0">
                <a:sp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fr-FR" sz="1800" b="0" i="0" u="none" strike="noStrike" kern="1200" cap="none">
                    <a:ln>
                      <a:noFill/>
                    </a:ln>
                    <a:latin typeface="Liberation Sans" pitchFamily="18"/>
                    <a:ea typeface="Noto Sans CJK SC Regular" pitchFamily="2"/>
                    <a:cs typeface="FreeSans" pitchFamily="2"/>
                  </a:rPr>
                  <a:t>Accélération</a:t>
                </a:r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4536360" y="3240000"/>
              <a:ext cx="1871640" cy="5201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Marteau libre</a:t>
              </a:r>
            </a:p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→ Corde libre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912000" y="1782720"/>
            <a:ext cx="2736000" cy="1977479"/>
            <a:chOff x="6912000" y="1782720"/>
            <a:chExt cx="2736000" cy="1977479"/>
          </a:xfrm>
        </p:grpSpPr>
        <p:grpSp>
          <p:nvGrpSpPr>
            <p:cNvPr id="23" name="Groupe 22"/>
            <p:cNvGrpSpPr/>
            <p:nvPr/>
          </p:nvGrpSpPr>
          <p:grpSpPr>
            <a:xfrm>
              <a:off x="6912000" y="1782720"/>
              <a:ext cx="2352600" cy="1817279"/>
              <a:chOff x="6912000" y="1782720"/>
              <a:chExt cx="2352600" cy="1817279"/>
            </a:xfrm>
          </p:grpSpPr>
          <p:pic>
            <p:nvPicPr>
              <p:cNvPr id="24" name=""/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6912000" y="1944000"/>
                <a:ext cx="413640" cy="165599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5" name="Groupe 24"/>
              <p:cNvGrpSpPr/>
              <p:nvPr/>
            </p:nvGrpSpPr>
            <p:grpSpPr>
              <a:xfrm>
                <a:off x="8171640" y="2124000"/>
                <a:ext cx="720000" cy="828000"/>
                <a:chOff x="8171640" y="2124000"/>
                <a:chExt cx="720000" cy="828000"/>
              </a:xfrm>
            </p:grpSpPr>
            <p:pic>
              <p:nvPicPr>
                <p:cNvPr id="26" name=""/>
                <p:cNvPicPr>
                  <a:picLocks noChangeAspect="1"/>
                </p:cNvPicPr>
                <p:nvPr/>
              </p:nvPicPr>
              <p:blipFill>
                <a:blip r:embed="rId6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8171640" y="212400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Forme libre 26"/>
                <p:cNvSpPr/>
                <p:nvPr/>
              </p:nvSpPr>
              <p:spPr>
                <a:xfrm>
                  <a:off x="8243640" y="2808000"/>
                  <a:ext cx="144000" cy="14400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729FCF"/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fr-FR" sz="1800" b="0" i="0" u="none" strike="noStrike" kern="1200" cap="none">
                    <a:ln>
                      <a:noFill/>
                    </a:ln>
                    <a:latin typeface="Liberation Sans" pitchFamily="18"/>
                    <a:ea typeface="Noto Sans CJK SC Regular" pitchFamily="2"/>
                    <a:cs typeface="FreeSans" pitchFamily="2"/>
                  </a:endParaRPr>
                </a:p>
              </p:txBody>
            </p:sp>
          </p:grpSp>
          <p:sp>
            <p:nvSpPr>
              <p:cNvPr id="28" name="ZoneTexte 27"/>
              <p:cNvSpPr txBox="1"/>
              <p:nvPr/>
            </p:nvSpPr>
            <p:spPr>
              <a:xfrm>
                <a:off x="7829640" y="1782720"/>
                <a:ext cx="1434960" cy="305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Ctr="0" compatLnSpc="0">
                <a:sp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fr-FR" sz="1800" b="0" i="0" u="none" strike="noStrike" kern="1200" cap="none">
                    <a:ln>
                      <a:noFill/>
                    </a:ln>
                    <a:latin typeface="Liberation Sans" pitchFamily="18"/>
                    <a:ea typeface="Noto Sans CJK SC Regular" pitchFamily="2"/>
                    <a:cs typeface="FreeSans" pitchFamily="2"/>
                  </a:rPr>
                  <a:t>Accélération</a:t>
                </a:r>
              </a:p>
            </p:txBody>
          </p:sp>
        </p:grpSp>
        <p:sp>
          <p:nvSpPr>
            <p:cNvPr id="29" name="ZoneTexte 28"/>
            <p:cNvSpPr txBox="1"/>
            <p:nvPr/>
          </p:nvSpPr>
          <p:spPr>
            <a:xfrm>
              <a:off x="7614360" y="3240000"/>
              <a:ext cx="2033640" cy="5201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Marteau freiné</a:t>
              </a:r>
            </a:p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→ Corde libre</a:t>
              </a:r>
            </a:p>
          </p:txBody>
        </p:sp>
      </p:grpSp>
      <p:sp>
        <p:nvSpPr>
          <p:cNvPr id="30" name="Forme libre 29"/>
          <p:cNvSpPr/>
          <p:nvPr/>
        </p:nvSpPr>
        <p:spPr>
          <a:xfrm>
            <a:off x="576000" y="1655999"/>
            <a:ext cx="5688000" cy="21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7240">
            <a:solidFill>
              <a:srgbClr val="FF6600"/>
            </a:solidFill>
            <a:custDash>
              <a:ds d="159748" sp="100000"/>
            </a:custDash>
          </a:ln>
          <a:effectLst>
            <a:outerShdw dist="101823" dir="2700000" algn="tl">
              <a:srgbClr val="808080"/>
            </a:outerShdw>
          </a:effectLst>
        </p:spPr>
        <p:txBody>
          <a:bodyPr wrap="none" lIns="118440" tIns="73440" rIns="118440" bIns="7344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Forme libre 30"/>
          <p:cNvSpPr/>
          <p:nvPr/>
        </p:nvSpPr>
        <p:spPr>
          <a:xfrm>
            <a:off x="6588000" y="1655999"/>
            <a:ext cx="2772000" cy="21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7240">
            <a:solidFill>
              <a:srgbClr val="FF6600"/>
            </a:solidFill>
            <a:custDash>
              <a:ds d="159748" sp="100000"/>
            </a:custDash>
          </a:ln>
          <a:effectLst>
            <a:outerShdw dist="101823" dir="2700000" algn="tl">
              <a:srgbClr val="808080"/>
            </a:outerShdw>
          </a:effectLst>
        </p:spPr>
        <p:txBody>
          <a:bodyPr wrap="none" lIns="118440" tIns="73440" rIns="118440" bIns="7344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2088000" y="4031999"/>
            <a:ext cx="2474280" cy="30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Couleurs du jeux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768360" y="4031999"/>
            <a:ext cx="2663640" cy="5201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Harmoniques variables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1F9E755-6D7F-4CCD-81CA-4DA58BA26AAE}" type="datetimeFigureOut">
              <a:t>10/09/2018</a:t>
            </a:fld>
            <a:endParaRPr lang="fr-FR"/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10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CE2A63-2752-4BCC-99F3-82BC3C5F3DB9}" type="slidenum">
              <a:t>8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spcAft>
                <a:spcPts val="1142"/>
              </a:spcAft>
              <a:buNone/>
            </a:pPr>
            <a:r>
              <a:rPr lang="fr-FR">
                <a:latin typeface="Source Sans Pro Semibold" pitchFamily="34"/>
              </a:rPr>
              <a:t>Le projet « CHAMP » </a:t>
            </a:r>
            <a:r>
              <a:rPr lang="fr-FR" sz="2600">
                <a:latin typeface="Source Sans Pro Semibold" pitchFamily="34"/>
              </a:rPr>
              <a:t>- Travaux menés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28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9pPr>
          </a:lstStyle>
          <a:p>
            <a:pPr lvl="0"/>
            <a:endParaRPr lang="fr-FR"/>
          </a:p>
          <a:p>
            <a:pPr lvl="0"/>
            <a:endParaRPr lang="fr-FR" sz="3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3671999"/>
            <a:ext cx="4038840" cy="20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56000" y="3546360"/>
            <a:ext cx="4104000" cy="21416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547560" y="2304000"/>
            <a:ext cx="4420440" cy="5187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Chaîne de contrôle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28000" y="1872000"/>
            <a:ext cx="3817080" cy="1375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Asservissement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&amp;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caractérisation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618D72C-A74A-4190-8803-B4EE82E95F3E}" type="datetimeFigureOut">
              <a:t>10/09/2018</a:t>
            </a:fld>
            <a:endParaRPr lang="fr-FR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ST50 - Contrôle haptique et asservissement</a:t>
            </a:r>
            <a:endParaRPr lang="fr-FR"/>
          </a:p>
        </p:txBody>
      </p:sp>
      <p:sp>
        <p:nvSpPr>
          <p:cNvPr id="11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2F6451-68E3-47AE-A66A-739DC398489D}" type="slidenum">
              <a:t>9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spcAft>
                <a:spcPts val="1142"/>
              </a:spcAft>
              <a:buNone/>
            </a:pPr>
            <a:r>
              <a:rPr lang="fr-FR">
                <a:latin typeface="Source Sans Pro Semibold" pitchFamily="34"/>
              </a:rPr>
              <a:t>Le projet « CHAMP » </a:t>
            </a:r>
            <a:r>
              <a:rPr lang="fr-FR" sz="2600">
                <a:latin typeface="Source Sans Pro Semibold" pitchFamily="34"/>
              </a:rPr>
              <a:t>- Travaux menés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  <a:ea typeface="源ノ角ゴシック Medium" pitchFamily="2"/>
                <a:cs typeface="FreeSans" pitchFamily="2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28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源ノ角ゴシック Light" pitchFamily="2"/>
                <a:cs typeface="FreeSans" pitchFamily="2"/>
              </a:defRPr>
            </a:lvl9pPr>
          </a:lstStyle>
          <a:p>
            <a:pPr lvl="0"/>
            <a:endParaRPr lang="fr-FR"/>
          </a:p>
          <a:p>
            <a:pPr lvl="0"/>
            <a:endParaRPr lang="fr-FR" sz="3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3671999"/>
            <a:ext cx="4038840" cy="20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56000" y="3546360"/>
            <a:ext cx="4104000" cy="21416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547560" y="2304000"/>
            <a:ext cx="4420440" cy="5187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Chaîne de contrôle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28000" y="1872000"/>
            <a:ext cx="3817080" cy="1375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Asservissement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&amp;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caractérisation</a:t>
            </a:r>
          </a:p>
        </p:txBody>
      </p:sp>
      <p:sp>
        <p:nvSpPr>
          <p:cNvPr id="8" name="Forme libre 7"/>
          <p:cNvSpPr/>
          <p:nvPr/>
        </p:nvSpPr>
        <p:spPr>
          <a:xfrm>
            <a:off x="5040000" y="1692000"/>
            <a:ext cx="4392000" cy="41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7240">
            <a:solidFill>
              <a:srgbClr val="FF6600"/>
            </a:solidFill>
            <a:custDash>
              <a:ds d="159748" sp="100000"/>
            </a:custDash>
          </a:ln>
          <a:effectLst>
            <a:outerShdw dist="101823" dir="2700000" algn="tl">
              <a:srgbClr val="808080"/>
            </a:outerShdw>
          </a:effectLst>
        </p:spPr>
        <p:txBody>
          <a:bodyPr wrap="none" lIns="118440" tIns="73440" rIns="118440" bIns="7344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izar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241</Words>
  <Application>Microsoft Office PowerPoint</Application>
  <PresentationFormat>Affichage à l'écran (4:3)</PresentationFormat>
  <Paragraphs>108</Paragraphs>
  <Slides>15</Slides>
  <Notes>15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17" baseType="lpstr">
      <vt:lpstr>Standard</vt:lpstr>
      <vt:lpstr>alizarin</vt:lpstr>
      <vt:lpstr>ST50 : Stage longue durée -   Cycle ingénieur</vt:lpstr>
      <vt:lpstr>Sommaire</vt:lpstr>
      <vt:lpstr>Présentation du laboratoire</vt:lpstr>
      <vt:lpstr>Présentation du laboratoire</vt:lpstr>
      <vt:lpstr>Le projet « CHAMP »</vt:lpstr>
      <vt:lpstr>Le projet « CHAMP » - Introduction</vt:lpstr>
      <vt:lpstr>Le projet « CHAMP » - Introduction</vt:lpstr>
      <vt:lpstr>Le projet « CHAMP » - Travaux menés</vt:lpstr>
      <vt:lpstr>Le projet « CHAMP » - Travaux menés</vt:lpstr>
      <vt:lpstr>Le projet « CHAMP » - Manipulation n°1</vt:lpstr>
      <vt:lpstr>Le projet « CHAMP » - Manipulation n°2</vt:lpstr>
      <vt:lpstr>Le projet « CHAMP » - Asservissement</vt:lpstr>
      <vt:lpstr>Le projet « CHAMP » - Asservissement</vt:lpstr>
      <vt:lpstr>Conclusion</vt:lpstr>
      <vt:lpstr>Merci de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ST50 : Stage longue durée -   Cycle ingénieur</dc:title>
  <cp:lastModifiedBy>PIERRE ROMET</cp:lastModifiedBy>
  <cp:revision>76</cp:revision>
  <dcterms:created xsi:type="dcterms:W3CDTF">2017-07-03T19:36:08Z</dcterms:created>
  <dcterms:modified xsi:type="dcterms:W3CDTF">2018-09-10T07:56:43Z</dcterms:modified>
</cp:coreProperties>
</file>